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9" r:id="rId4"/>
    <p:sldId id="25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357" autoAdjust="0"/>
  </p:normalViewPr>
  <p:slideViewPr>
    <p:cSldViewPr snapToGrid="0">
      <p:cViewPr varScale="1">
        <p:scale>
          <a:sx n="110" d="100"/>
          <a:sy n="110" d="100"/>
        </p:scale>
        <p:origin x="576" y="96"/>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7" d="100"/>
          <a:sy n="87" d="100"/>
        </p:scale>
        <p:origin x="3840"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965D75-EB75-4155-88AB-F1D76B9AFD44}" type="datetimeFigureOut">
              <a:rPr lang="en-US" smtClean="0"/>
              <a:t>4/23/2024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DAA502-2857-48CE-899E-9C6B96DF8100}" type="slidenum">
              <a:rPr lang="en-US" smtClean="0"/>
              <a:t>‹#›</a:t>
            </a:fld>
            <a:endParaRPr lang="en-US"/>
          </a:p>
        </p:txBody>
      </p:sp>
    </p:spTree>
    <p:extLst>
      <p:ext uri="{BB962C8B-B14F-4D97-AF65-F5344CB8AC3E}">
        <p14:creationId xmlns:p14="http://schemas.microsoft.com/office/powerpoint/2010/main" val="25618766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ctr">
              <a:lnSpc>
                <a:spcPct val="107000"/>
              </a:lnSpc>
              <a:spcBef>
                <a:spcPts val="0"/>
              </a:spcBef>
              <a:spcAft>
                <a:spcPts val="800"/>
              </a:spcAft>
            </a:pPr>
            <a:r>
              <a:rPr lang="en-US" b="1" kern="100" dirty="0">
                <a:solidFill>
                  <a:srgbClr val="ED7D31"/>
                </a:solidFill>
                <a:effectLst/>
                <a:latin typeface="Calibri" panose="020F0502020204030204" pitchFamily="34" charset="0"/>
                <a:ea typeface="Calibri" panose="020F0502020204030204" pitchFamily="34" charset="0"/>
                <a:cs typeface="Times New Roman" panose="02020603050405020304" pitchFamily="18" charset="0"/>
              </a:rPr>
              <a:t>Macro view of the events, policy, and directives influencing Sam Houston State University programs</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b="1" kern="100" dirty="0">
                <a:effectLst/>
                <a:latin typeface="Calibri" panose="020F0502020204030204" pitchFamily="34" charset="0"/>
                <a:ea typeface="Calibri" panose="020F0502020204030204" pitchFamily="34" charset="0"/>
                <a:cs typeface="Times New Roman" panose="02020603050405020304" pitchFamily="18" charset="0"/>
              </a:rPr>
              <a:t>So let's start with what we know:</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b="1" kern="100" dirty="0">
                <a:effectLst/>
                <a:latin typeface="Calibri" panose="020F0502020204030204" pitchFamily="34" charset="0"/>
                <a:ea typeface="Calibri" panose="020F0502020204030204" pitchFamily="34" charset="0"/>
                <a:cs typeface="Times New Roman" panose="02020603050405020304" pitchFamily="18" charset="0"/>
              </a:rPr>
              <a:t>As described by Governor Abbott: Texas is…</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tabLst>
                <a:tab pos="914400" algn="l"/>
              </a:tabLst>
            </a:pPr>
            <a:r>
              <a:rPr lang="en-US" kern="100" dirty="0">
                <a:effectLst/>
                <a:latin typeface="Calibri" panose="020F0502020204030204" pitchFamily="34" charset="0"/>
                <a:ea typeface="Calibri" panose="020F0502020204030204" pitchFamily="34" charset="0"/>
                <a:cs typeface="Times New Roman" panose="02020603050405020304" pitchFamily="18" charset="0"/>
              </a:rPr>
              <a:t>The best state for business growth for 19 consecutive years </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tabLst>
                <a:tab pos="914400" algn="l"/>
              </a:tabLst>
            </a:pPr>
            <a:r>
              <a:rPr lang="en-US" kern="100" dirty="0">
                <a:effectLst/>
                <a:latin typeface="Calibri" panose="020F0502020204030204" pitchFamily="34" charset="0"/>
                <a:ea typeface="Calibri" panose="020F0502020204030204" pitchFamily="34" charset="0"/>
                <a:cs typeface="Times New Roman" panose="02020603050405020304" pitchFamily="18" charset="0"/>
              </a:rPr>
              <a:t>Has led the Nation in Technology related business growth: 10 years </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tabLst>
                <a:tab pos="914400" algn="l"/>
              </a:tabLst>
            </a:pPr>
            <a:r>
              <a:rPr lang="en-US" kern="100" dirty="0">
                <a:effectLst/>
                <a:latin typeface="Calibri" panose="020F0502020204030204" pitchFamily="34" charset="0"/>
                <a:ea typeface="Calibri" panose="020F0502020204030204" pitchFamily="34" charset="0"/>
                <a:cs typeface="Times New Roman" panose="02020603050405020304" pitchFamily="18" charset="0"/>
              </a:rPr>
              <a:t>Texas leads the nation in overall population growth. Since 2010 it has grown by 21% adding over 1,100 new residents daily.</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tabLst>
                <a:tab pos="914400" algn="l"/>
              </a:tabLst>
            </a:pPr>
            <a:r>
              <a:rPr lang="en-US" kern="100" dirty="0">
                <a:effectLst/>
                <a:latin typeface="Calibri" panose="020F0502020204030204" pitchFamily="34" charset="0"/>
                <a:ea typeface="Calibri" panose="020F0502020204030204" pitchFamily="34" charset="0"/>
                <a:cs typeface="Times New Roman" panose="02020603050405020304" pitchFamily="18" charset="0"/>
              </a:rPr>
              <a:t>While our current population is ~30 million Residents, growth projections show the state growing by an average of 3.6% to 4% per year to between 48 and 54.4 million by 2050</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07000"/>
              </a:lnSpc>
              <a:spcBef>
                <a:spcPts val="0"/>
              </a:spcBef>
              <a:spcAft>
                <a:spcPts val="800"/>
              </a:spcAft>
              <a:buFont typeface="Wingdings" panose="05000000000000000000" pitchFamily="2" charset="2"/>
              <a:buChar char=""/>
              <a:tabLst>
                <a:tab pos="1828800" algn="l"/>
              </a:tabLst>
            </a:pPr>
            <a:r>
              <a:rPr lang="en-US" kern="100" dirty="0">
                <a:effectLst/>
                <a:latin typeface="Calibri" panose="020F0502020204030204" pitchFamily="34" charset="0"/>
                <a:ea typeface="Calibri" panose="020F0502020204030204" pitchFamily="34" charset="0"/>
                <a:cs typeface="Times New Roman" panose="02020603050405020304" pitchFamily="18" charset="0"/>
              </a:rPr>
              <a:t>Over 65 (9.4 million)</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07000"/>
              </a:lnSpc>
              <a:spcBef>
                <a:spcPts val="0"/>
              </a:spcBef>
              <a:spcAft>
                <a:spcPts val="800"/>
              </a:spcAft>
              <a:buFont typeface="Wingdings" panose="05000000000000000000" pitchFamily="2" charset="2"/>
              <a:buChar char=""/>
              <a:tabLst>
                <a:tab pos="1828800" algn="l"/>
              </a:tabLst>
            </a:pPr>
            <a:r>
              <a:rPr lang="en-US" kern="100" dirty="0">
                <a:effectLst/>
                <a:latin typeface="Calibri" panose="020F0502020204030204" pitchFamily="34" charset="0"/>
                <a:ea typeface="Calibri" panose="020F0502020204030204" pitchFamily="34" charset="0"/>
                <a:cs typeface="Times New Roman" panose="02020603050405020304" pitchFamily="18" charset="0"/>
              </a:rPr>
              <a:t>15-64 (34.7 million)</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96DAA502-2857-48CE-899E-9C6B96DF8100}" type="slidenum">
              <a:rPr lang="en-US" smtClean="0"/>
              <a:t>1</a:t>
            </a:fld>
            <a:endParaRPr lang="en-US"/>
          </a:p>
        </p:txBody>
      </p:sp>
      <p:sp>
        <p:nvSpPr>
          <p:cNvPr id="6" name="TextBox 5">
            <a:extLst>
              <a:ext uri="{FF2B5EF4-FFF2-40B4-BE49-F238E27FC236}">
                <a16:creationId xmlns:a16="http://schemas.microsoft.com/office/drawing/2014/main" id="{AA4D0DB2-8441-4299-0ABD-2D741C2C6127}"/>
              </a:ext>
            </a:extLst>
          </p:cNvPr>
          <p:cNvSpPr txBox="1"/>
          <p:nvPr/>
        </p:nvSpPr>
        <p:spPr>
          <a:xfrm>
            <a:off x="685801" y="1415028"/>
            <a:ext cx="5406528" cy="2675348"/>
          </a:xfrm>
          <a:prstGeom prst="rect">
            <a:avLst/>
          </a:prstGeom>
          <a:noFill/>
        </p:spPr>
        <p:txBody>
          <a:bodyPr wrap="square">
            <a:spAutoFit/>
          </a:bodyPr>
          <a:lstStyle/>
          <a:p>
            <a:pPr marL="0" marR="0">
              <a:lnSpc>
                <a:spcPct val="107000"/>
              </a:lnSpc>
              <a:spcBef>
                <a:spcPts val="0"/>
              </a:spcBef>
              <a:spcAft>
                <a:spcPts val="800"/>
              </a:spcAft>
            </a:pPr>
            <a:r>
              <a:rPr lang="en-US" sz="1200" b="1" kern="100" dirty="0">
                <a:effectLst/>
                <a:latin typeface="Calibri" panose="020F0502020204030204" pitchFamily="34" charset="0"/>
                <a:ea typeface="Calibri" panose="020F0502020204030204" pitchFamily="34" charset="0"/>
                <a:cs typeface="Times New Roman" panose="02020603050405020304" pitchFamily="18" charset="0"/>
              </a:rPr>
              <a:t>As described by Governor Abbott: Texas is…</a:t>
            </a:r>
            <a:endParaRPr lang="en-US" sz="8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tabLst>
                <a:tab pos="914400" algn="l"/>
              </a:tabLs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The best state for business growth for 19 consecutive years </a:t>
            </a:r>
            <a:endParaRPr lang="en-US" sz="8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tabLst>
                <a:tab pos="914400" algn="l"/>
              </a:tabLs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Has led the Nation in Technology related business growth: 10 years </a:t>
            </a:r>
            <a:endParaRPr lang="en-US" sz="8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tabLst>
                <a:tab pos="914400" algn="l"/>
              </a:tabLs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Texas leads the nation in overall population growth. Since 2010 it has grown by 21% adding over 1,100 new residents daily.</a:t>
            </a:r>
            <a:endParaRPr lang="en-US" sz="8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tabLst>
                <a:tab pos="914400" algn="l"/>
              </a:tabLs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While our current population is ~30 million Residents, growth projections show the state growing by an average of 3.6% to 4% per year to between 48 and 54.4 million by 2050</a:t>
            </a:r>
            <a:endParaRPr lang="en-US" sz="800" kern="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07000"/>
              </a:lnSpc>
              <a:spcBef>
                <a:spcPts val="0"/>
              </a:spcBef>
              <a:spcAft>
                <a:spcPts val="800"/>
              </a:spcAft>
              <a:buFont typeface="Wingdings" panose="05000000000000000000" pitchFamily="2" charset="2"/>
              <a:buChar char=""/>
              <a:tabLst>
                <a:tab pos="1828800" algn="l"/>
              </a:tabLs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Over 65 (9.4 million)</a:t>
            </a:r>
            <a:endParaRPr lang="en-US" sz="800" kern="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07000"/>
              </a:lnSpc>
              <a:spcBef>
                <a:spcPts val="0"/>
              </a:spcBef>
              <a:spcAft>
                <a:spcPts val="800"/>
              </a:spcAft>
              <a:buFont typeface="Wingdings" panose="05000000000000000000" pitchFamily="2" charset="2"/>
              <a:buChar char=""/>
              <a:tabLst>
                <a:tab pos="1828800" algn="l"/>
              </a:tabLs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15-64 (34.7 million)</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043873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630238"/>
            <a:ext cx="5486400" cy="3086100"/>
          </a:xfrm>
        </p:spPr>
      </p:sp>
      <p:sp>
        <p:nvSpPr>
          <p:cNvPr id="3" name="Notes Placeholder 2"/>
          <p:cNvSpPr>
            <a:spLocks noGrp="1"/>
          </p:cNvSpPr>
          <p:nvPr>
            <p:ph type="body" idx="1"/>
          </p:nvPr>
        </p:nvSpPr>
        <p:spPr/>
        <p:txBody>
          <a:bodyPr/>
          <a:lstStyle/>
          <a:p>
            <a:pPr marL="914400" marR="0" lvl="0" indent="0" algn="l" defTabSz="914400" rtl="0" eaLnBrk="1" fontAlgn="auto" latinLnBrk="0" hangingPunct="1">
              <a:lnSpc>
                <a:spcPct val="107000"/>
              </a:lnSpc>
              <a:spcBef>
                <a:spcPts val="0"/>
              </a:spcBef>
              <a:spcAft>
                <a:spcPts val="800"/>
              </a:spcAft>
              <a:buClrTx/>
              <a:buSzTx/>
              <a:buFontTx/>
              <a:buNone/>
              <a:tabLst/>
              <a:defRPr/>
            </a:pPr>
            <a:r>
              <a:rPr kumimoji="0" lang="en-US" sz="1400" b="1"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But let's narrow it down a bit since at Sam Houston we want to be the best regional university in the State of Texas and serve the communities in our region.</a:t>
            </a:r>
            <a:endParaRPr kumimoji="0" lang="en-US" sz="11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gn="l" defTabSz="914400" rtl="0" eaLnBrk="1" fontAlgn="auto" latinLnBrk="0" hangingPunct="1">
              <a:lnSpc>
                <a:spcPct val="107000"/>
              </a:lnSpc>
              <a:spcBef>
                <a:spcPts val="0"/>
              </a:spcBef>
              <a:spcAft>
                <a:spcPts val="800"/>
              </a:spcAft>
              <a:buClrTx/>
              <a:buSzTx/>
              <a:buFont typeface="Wingdings" panose="05000000000000000000" pitchFamily="2" charset="2"/>
              <a:buChar char=""/>
              <a:tabLst>
                <a:tab pos="1371600" algn="l"/>
              </a:tabLst>
              <a:defRPr/>
            </a:pPr>
            <a:r>
              <a:rPr kumimoji="0" lang="en-US" sz="1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Three of the top six counties by growth in the State are in the SHSU focus areas (Montgomery County, Fort Bend, and Harris with a fourth, Liberty County (40 miles South-East  of Huntsville beginning to rapidly develop)</a:t>
            </a:r>
            <a:endParaRPr kumimoji="0" lang="en-US" sz="11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1371600" marR="0" lvl="0" indent="0" algn="l" defTabSz="914400" rtl="0" eaLnBrk="1" fontAlgn="auto" latinLnBrk="0" hangingPunct="1">
              <a:lnSpc>
                <a:spcPct val="107000"/>
              </a:lnSpc>
              <a:spcBef>
                <a:spcPts val="0"/>
              </a:spcBef>
              <a:spcAft>
                <a:spcPts val="800"/>
              </a:spcAft>
              <a:buClrTx/>
              <a:buSzTx/>
              <a:buFontTx/>
              <a:buNone/>
              <a:tabLst/>
              <a:defRPr/>
            </a:pPr>
            <a:r>
              <a:rPr kumimoji="0" lang="en-US" sz="1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endParaRPr kumimoji="0" lang="en-US" sz="11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gn="l" defTabSz="914400" rtl="0" eaLnBrk="1" fontAlgn="auto" latinLnBrk="0" hangingPunct="1">
              <a:lnSpc>
                <a:spcPct val="107000"/>
              </a:lnSpc>
              <a:spcBef>
                <a:spcPts val="0"/>
              </a:spcBef>
              <a:spcAft>
                <a:spcPts val="800"/>
              </a:spcAft>
              <a:buClrTx/>
              <a:buSzTx/>
              <a:buFont typeface="Courier New" panose="02070309020205020404" pitchFamily="49" charset="0"/>
              <a:buChar char="o"/>
              <a:tabLst>
                <a:tab pos="914400" algn="l"/>
              </a:tabLst>
              <a:defRPr/>
            </a:pPr>
            <a:r>
              <a:rPr kumimoji="0" lang="en-US" sz="1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Harris County </a:t>
            </a:r>
            <a:endParaRPr kumimoji="0" lang="en-US" sz="11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gn="l" defTabSz="914400" rtl="0" eaLnBrk="1" fontAlgn="auto" latinLnBrk="0" hangingPunct="1">
              <a:lnSpc>
                <a:spcPct val="107000"/>
              </a:lnSpc>
              <a:spcBef>
                <a:spcPts val="0"/>
              </a:spcBef>
              <a:spcAft>
                <a:spcPts val="800"/>
              </a:spcAft>
              <a:buClrTx/>
              <a:buSzTx/>
              <a:buFont typeface="Wingdings" panose="05000000000000000000" pitchFamily="2" charset="2"/>
              <a:buChar char=""/>
              <a:tabLst>
                <a:tab pos="1371600" algn="l"/>
              </a:tabLst>
              <a:defRPr/>
            </a:pPr>
            <a:r>
              <a:rPr kumimoji="0" lang="en-US" sz="1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Ranked number two for the highest population growth, adding more than 45,000 new residents from 2021 to 2022. </a:t>
            </a:r>
            <a:endParaRPr kumimoji="0" lang="en-US" sz="11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gn="l" defTabSz="914400" rtl="0" eaLnBrk="1" fontAlgn="auto" latinLnBrk="0" hangingPunct="1">
              <a:lnSpc>
                <a:spcPct val="107000"/>
              </a:lnSpc>
              <a:spcBef>
                <a:spcPts val="0"/>
              </a:spcBef>
              <a:spcAft>
                <a:spcPts val="800"/>
              </a:spcAft>
              <a:buClrTx/>
              <a:buSzTx/>
              <a:buFont typeface="Wingdings" panose="05000000000000000000" pitchFamily="2" charset="2"/>
              <a:buChar char=""/>
              <a:tabLst>
                <a:tab pos="1371600" algn="l"/>
              </a:tabLst>
              <a:defRPr/>
            </a:pPr>
            <a:r>
              <a:rPr kumimoji="0" lang="en-US" sz="1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 estimated 2024 population is 4,986,621. 2050 population estimate 7.9 M </a:t>
            </a:r>
            <a:endParaRPr kumimoji="0" lang="en-US" sz="11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gn="l" defTabSz="914400" rtl="0" eaLnBrk="1" fontAlgn="auto" latinLnBrk="0" hangingPunct="1">
              <a:lnSpc>
                <a:spcPct val="107000"/>
              </a:lnSpc>
              <a:spcBef>
                <a:spcPts val="0"/>
              </a:spcBef>
              <a:spcAft>
                <a:spcPts val="800"/>
              </a:spcAft>
              <a:buClrTx/>
              <a:buSzTx/>
              <a:buFont typeface="Courier New" panose="02070309020205020404" pitchFamily="49" charset="0"/>
              <a:buChar char="o"/>
              <a:tabLst>
                <a:tab pos="914400" algn="l"/>
              </a:tabLst>
              <a:defRPr/>
            </a:pPr>
            <a:r>
              <a:rPr kumimoji="0" lang="en-US" sz="1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Fort Bend County, Texas. Population and commercial growth over the past few decades. Predictions:</a:t>
            </a:r>
            <a:endParaRPr kumimoji="0" lang="en-US" sz="11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gn="l" defTabSz="914400" rtl="0" eaLnBrk="1" fontAlgn="auto" latinLnBrk="0" hangingPunct="1">
              <a:lnSpc>
                <a:spcPct val="107000"/>
              </a:lnSpc>
              <a:spcBef>
                <a:spcPts val="0"/>
              </a:spcBef>
              <a:spcAft>
                <a:spcPts val="800"/>
              </a:spcAft>
              <a:buClrTx/>
              <a:buSzTx/>
              <a:buFont typeface="Wingdings" panose="05000000000000000000" pitchFamily="2" charset="2"/>
              <a:buChar char=""/>
              <a:tabLst>
                <a:tab pos="1371600" algn="l"/>
              </a:tabLst>
              <a:defRPr/>
            </a:pPr>
            <a:r>
              <a:rPr kumimoji="0" lang="en-US" sz="1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1 million residents by 2027 </a:t>
            </a:r>
            <a:endParaRPr kumimoji="0" lang="en-US" sz="11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gn="l" defTabSz="914400" rtl="0" eaLnBrk="1" fontAlgn="auto" latinLnBrk="0" hangingPunct="1">
              <a:lnSpc>
                <a:spcPct val="107000"/>
              </a:lnSpc>
              <a:spcBef>
                <a:spcPts val="0"/>
              </a:spcBef>
              <a:spcAft>
                <a:spcPts val="800"/>
              </a:spcAft>
              <a:buClrTx/>
              <a:buSzTx/>
              <a:buFont typeface="Wingdings" panose="05000000000000000000" pitchFamily="2" charset="2"/>
              <a:buChar char=""/>
              <a:tabLst>
                <a:tab pos="1371600" algn="l"/>
              </a:tabLst>
              <a:defRPr/>
            </a:pPr>
            <a:r>
              <a:rPr kumimoji="0" lang="en-US" sz="1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2.25 million by 2050  (100 miles) </a:t>
            </a:r>
            <a:endParaRPr kumimoji="0" lang="en-US" sz="11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96DAA502-2857-48CE-899E-9C6B96DF8100}" type="slidenum">
              <a:rPr lang="en-US" smtClean="0"/>
              <a:t>2</a:t>
            </a:fld>
            <a:endParaRPr lang="en-US"/>
          </a:p>
        </p:txBody>
      </p:sp>
    </p:spTree>
    <p:extLst>
      <p:ext uri="{BB962C8B-B14F-4D97-AF65-F5344CB8AC3E}">
        <p14:creationId xmlns:p14="http://schemas.microsoft.com/office/powerpoint/2010/main" val="20165811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But let me wrap up our region with this info on our Walker County neighbors and hosts to the Conroe and Woodlands Campuses, </a:t>
            </a:r>
            <a:r>
              <a:rPr lang="en-US" sz="1400" b="1" u="sng" kern="100" dirty="0">
                <a:effectLst/>
                <a:latin typeface="Calibri" panose="020F0502020204030204" pitchFamily="34" charset="0"/>
                <a:ea typeface="Calibri" panose="020F0502020204030204" pitchFamily="34" charset="0"/>
                <a:cs typeface="Times New Roman" panose="02020603050405020304" pitchFamily="18" charset="0"/>
              </a:rPr>
              <a:t>Montgomery County</a:t>
            </a: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800"/>
              </a:spcAft>
              <a:buFont typeface="Wingdings" panose="05000000000000000000" pitchFamily="2" charset="2"/>
              <a:buChar char=""/>
              <a:tabLst>
                <a:tab pos="1371600" algn="l"/>
              </a:tabLs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From 2010 to 2022 Montgomery County grew from 459K to 678K a growth of ~ 48% totaling 219K new residents.</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800"/>
              </a:spcAft>
              <a:buFont typeface="Wingdings" panose="05000000000000000000" pitchFamily="2" charset="2"/>
              <a:buChar char=""/>
              <a:tabLst>
                <a:tab pos="1371600" algn="l"/>
              </a:tabLs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Forecast increase from ~700K to 1.2M by 2040 (16 Years) an average growth rate of just under 4% per year.  </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800"/>
              </a:spcAft>
              <a:buFont typeface="Wingdings" panose="05000000000000000000" pitchFamily="2" charset="2"/>
              <a:buChar char=""/>
              <a:tabLst>
                <a:tab pos="1371600" algn="l"/>
              </a:tabLs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Finally, just to our south on the I-45 corridor you will find what is referred to as the Willis, Conroe, Lake Conroe triangle which has an estimated population growth of 2000K in in the next 10-15 years</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96DAA502-2857-48CE-899E-9C6B96DF8100}" type="slidenum">
              <a:rPr lang="en-US" smtClean="0"/>
              <a:t>3</a:t>
            </a:fld>
            <a:endParaRPr lang="en-US"/>
          </a:p>
        </p:txBody>
      </p:sp>
    </p:spTree>
    <p:extLst>
      <p:ext uri="{BB962C8B-B14F-4D97-AF65-F5344CB8AC3E}">
        <p14:creationId xmlns:p14="http://schemas.microsoft.com/office/powerpoint/2010/main" val="5553149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a:lnSpc>
                <a:spcPct val="107000"/>
              </a:lnSpc>
              <a:spcBef>
                <a:spcPts val="0"/>
              </a:spcBef>
              <a:spcAft>
                <a:spcPts val="80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With these projections on Job growth and population growth as planning considerations, The Governor, the Texas Higher Education Coordinating Board, and  our system have all stated that:</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tabLst>
                <a:tab pos="914400" algn="l"/>
              </a:tabLs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In order to retain and attract business, foster innovation, and community development, Texas HE must expand to meet economic and demographic projections and the educational goals of the state. </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tabLst>
                <a:tab pos="914400" algn="l"/>
              </a:tabLs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The goals for building a Talent Strong Texas include:</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800"/>
              </a:spcAft>
              <a:buFont typeface="Wingdings" panose="05000000000000000000" pitchFamily="2" charset="2"/>
              <a:buChar char=""/>
              <a:tabLst>
                <a:tab pos="1371600" algn="l"/>
              </a:tabLs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60% of Texans ages 25-64 will receive a degree, certificate, or other postsecondary credential of value by 2030. </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800"/>
              </a:spcAft>
              <a:buFont typeface="Wingdings" panose="05000000000000000000" pitchFamily="2" charset="2"/>
              <a:buChar char=""/>
              <a:tabLst>
                <a:tab pos="1371600" algn="l"/>
              </a:tabLs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550,000 students will complete postsecondary credentials of value each year. ("completion with purpose and value")</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800"/>
              </a:spcAft>
              <a:buFont typeface="Wingdings" panose="05000000000000000000" pitchFamily="2" charset="2"/>
              <a:buChar char=""/>
              <a:tabLst>
                <a:tab pos="1371600" algn="l"/>
              </a:tabLs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95% of students will graduate with no undergraduate student debt or manageable levels of debt in relation to their potential earnings. </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800"/>
              </a:spcAft>
              <a:buFont typeface="Wingdings" panose="05000000000000000000" pitchFamily="2" charset="2"/>
              <a:buChar char=""/>
              <a:tabLst>
                <a:tab pos="1371600" algn="l"/>
              </a:tabLs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Increase of $1 billion in annual private and federal research and development expenditures by 2030 </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800"/>
              </a:spcAft>
              <a:buFont typeface="Wingdings" panose="05000000000000000000" pitchFamily="2" charset="2"/>
              <a:buChar char=""/>
              <a:tabLst>
                <a:tab pos="1371600" algn="l"/>
              </a:tabLs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7,500 research doctorates awarded annually by Texas institutions of higher education </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800"/>
              </a:spcAft>
            </a:pPr>
            <a:r>
              <a:rPr lang="en-US" sz="1400" b="1" kern="100" dirty="0">
                <a:effectLst/>
                <a:latin typeface="Calibri" panose="020F0502020204030204" pitchFamily="34" charset="0"/>
                <a:ea typeface="Calibri" panose="020F0502020204030204" pitchFamily="34" charset="0"/>
                <a:cs typeface="Times New Roman" panose="02020603050405020304" pitchFamily="18" charset="0"/>
              </a:rPr>
              <a:t>The population growth, expanding communities and business, and rapid growth in technology in all areas are directly what is influencing Sam Houston State University's strategic planning and execution, and its why we are here today.</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96DAA502-2857-48CE-899E-9C6B96DF8100}" type="slidenum">
              <a:rPr lang="en-US" smtClean="0"/>
              <a:t>4</a:t>
            </a:fld>
            <a:endParaRPr lang="en-US"/>
          </a:p>
        </p:txBody>
      </p:sp>
    </p:spTree>
    <p:extLst>
      <p:ext uri="{BB962C8B-B14F-4D97-AF65-F5344CB8AC3E}">
        <p14:creationId xmlns:p14="http://schemas.microsoft.com/office/powerpoint/2010/main" val="2064325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5F7FB-EBD6-0D86-8627-F4AADEA76A3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7C7D162-0090-D0F7-4CAC-2217392387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FABABE7-216F-9DD6-F14A-E1EA0773DA9D}"/>
              </a:ext>
            </a:extLst>
          </p:cNvPr>
          <p:cNvSpPr>
            <a:spLocks noGrp="1"/>
          </p:cNvSpPr>
          <p:nvPr>
            <p:ph type="dt" sz="half" idx="10"/>
          </p:nvPr>
        </p:nvSpPr>
        <p:spPr/>
        <p:txBody>
          <a:bodyPr/>
          <a:lstStyle/>
          <a:p>
            <a:fld id="{02791818-03A3-4470-949B-C3ABE11C0A4F}" type="datetime1">
              <a:rPr lang="en-US" smtClean="0"/>
              <a:t>4/23/2024</a:t>
            </a:fld>
            <a:endParaRPr lang="en-US"/>
          </a:p>
        </p:txBody>
      </p:sp>
      <p:sp>
        <p:nvSpPr>
          <p:cNvPr id="5" name="Footer Placeholder 4">
            <a:extLst>
              <a:ext uri="{FF2B5EF4-FFF2-40B4-BE49-F238E27FC236}">
                <a16:creationId xmlns:a16="http://schemas.microsoft.com/office/drawing/2014/main" id="{686A0D98-80E5-81EB-0582-05340AC50F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F04759-2CF3-7CB3-B4FC-154F427A18A3}"/>
              </a:ext>
            </a:extLst>
          </p:cNvPr>
          <p:cNvSpPr>
            <a:spLocks noGrp="1"/>
          </p:cNvSpPr>
          <p:nvPr>
            <p:ph type="sldNum" sz="quarter" idx="12"/>
          </p:nvPr>
        </p:nvSpPr>
        <p:spPr/>
        <p:txBody>
          <a:bodyPr/>
          <a:lstStyle/>
          <a:p>
            <a:fld id="{68EF1E39-104F-4E97-B164-5D14ACF90041}" type="slidenum">
              <a:rPr lang="en-US" smtClean="0"/>
              <a:t>‹#›</a:t>
            </a:fld>
            <a:endParaRPr lang="en-US"/>
          </a:p>
        </p:txBody>
      </p:sp>
    </p:spTree>
    <p:extLst>
      <p:ext uri="{BB962C8B-B14F-4D97-AF65-F5344CB8AC3E}">
        <p14:creationId xmlns:p14="http://schemas.microsoft.com/office/powerpoint/2010/main" val="40606733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C15A4-C1CE-0463-4E50-3DE5A7ADBC5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03E4C22-BD09-3DD1-208C-3C2B804E7E7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66621A-F8C7-033D-2726-85A67785A4E6}"/>
              </a:ext>
            </a:extLst>
          </p:cNvPr>
          <p:cNvSpPr>
            <a:spLocks noGrp="1"/>
          </p:cNvSpPr>
          <p:nvPr>
            <p:ph type="dt" sz="half" idx="10"/>
          </p:nvPr>
        </p:nvSpPr>
        <p:spPr/>
        <p:txBody>
          <a:bodyPr/>
          <a:lstStyle/>
          <a:p>
            <a:fld id="{689C717D-3795-4498-837B-B81DE3D64757}" type="datetime1">
              <a:rPr lang="en-US" smtClean="0"/>
              <a:t>4/23/2024</a:t>
            </a:fld>
            <a:endParaRPr lang="en-US"/>
          </a:p>
        </p:txBody>
      </p:sp>
      <p:sp>
        <p:nvSpPr>
          <p:cNvPr id="5" name="Footer Placeholder 4">
            <a:extLst>
              <a:ext uri="{FF2B5EF4-FFF2-40B4-BE49-F238E27FC236}">
                <a16:creationId xmlns:a16="http://schemas.microsoft.com/office/drawing/2014/main" id="{B56AE586-9360-0696-4FD3-5F662C5EC6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3CC948-D04D-665E-8E12-9FD8C97DDA49}"/>
              </a:ext>
            </a:extLst>
          </p:cNvPr>
          <p:cNvSpPr>
            <a:spLocks noGrp="1"/>
          </p:cNvSpPr>
          <p:nvPr>
            <p:ph type="sldNum" sz="quarter" idx="12"/>
          </p:nvPr>
        </p:nvSpPr>
        <p:spPr/>
        <p:txBody>
          <a:bodyPr/>
          <a:lstStyle/>
          <a:p>
            <a:fld id="{68EF1E39-104F-4E97-B164-5D14ACF90041}" type="slidenum">
              <a:rPr lang="en-US" smtClean="0"/>
              <a:t>‹#›</a:t>
            </a:fld>
            <a:endParaRPr lang="en-US"/>
          </a:p>
        </p:txBody>
      </p:sp>
    </p:spTree>
    <p:extLst>
      <p:ext uri="{BB962C8B-B14F-4D97-AF65-F5344CB8AC3E}">
        <p14:creationId xmlns:p14="http://schemas.microsoft.com/office/powerpoint/2010/main" val="4119799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1BF5EBF-8F1F-77F3-7987-319D3D33D71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7861881-30CA-229F-EEBB-D74DE01C3DA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4B5545-4306-7E61-734B-12F7C00095BC}"/>
              </a:ext>
            </a:extLst>
          </p:cNvPr>
          <p:cNvSpPr>
            <a:spLocks noGrp="1"/>
          </p:cNvSpPr>
          <p:nvPr>
            <p:ph type="dt" sz="half" idx="10"/>
          </p:nvPr>
        </p:nvSpPr>
        <p:spPr/>
        <p:txBody>
          <a:bodyPr/>
          <a:lstStyle/>
          <a:p>
            <a:fld id="{F3D3DEDF-3183-472F-BD54-E3645BCC2835}" type="datetime1">
              <a:rPr lang="en-US" smtClean="0"/>
              <a:t>4/23/2024</a:t>
            </a:fld>
            <a:endParaRPr lang="en-US"/>
          </a:p>
        </p:txBody>
      </p:sp>
      <p:sp>
        <p:nvSpPr>
          <p:cNvPr id="5" name="Footer Placeholder 4">
            <a:extLst>
              <a:ext uri="{FF2B5EF4-FFF2-40B4-BE49-F238E27FC236}">
                <a16:creationId xmlns:a16="http://schemas.microsoft.com/office/drawing/2014/main" id="{9490DC22-FB02-8D2F-D0DD-BE81AF4D59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A185A1-08C4-E755-937E-459AD0494FF7}"/>
              </a:ext>
            </a:extLst>
          </p:cNvPr>
          <p:cNvSpPr>
            <a:spLocks noGrp="1"/>
          </p:cNvSpPr>
          <p:nvPr>
            <p:ph type="sldNum" sz="quarter" idx="12"/>
          </p:nvPr>
        </p:nvSpPr>
        <p:spPr/>
        <p:txBody>
          <a:bodyPr/>
          <a:lstStyle/>
          <a:p>
            <a:fld id="{68EF1E39-104F-4E97-B164-5D14ACF90041}" type="slidenum">
              <a:rPr lang="en-US" smtClean="0"/>
              <a:t>‹#›</a:t>
            </a:fld>
            <a:endParaRPr lang="en-US"/>
          </a:p>
        </p:txBody>
      </p:sp>
    </p:spTree>
    <p:extLst>
      <p:ext uri="{BB962C8B-B14F-4D97-AF65-F5344CB8AC3E}">
        <p14:creationId xmlns:p14="http://schemas.microsoft.com/office/powerpoint/2010/main" val="4074798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F5AC6-A75D-DFF8-15CF-6C6D9784EE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A2DD6FD-ED7A-B258-00CB-4C4BD80EBEB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C2DF67-44FB-5D55-8DEE-7EC73262BBBB}"/>
              </a:ext>
            </a:extLst>
          </p:cNvPr>
          <p:cNvSpPr>
            <a:spLocks noGrp="1"/>
          </p:cNvSpPr>
          <p:nvPr>
            <p:ph type="dt" sz="half" idx="10"/>
          </p:nvPr>
        </p:nvSpPr>
        <p:spPr/>
        <p:txBody>
          <a:bodyPr/>
          <a:lstStyle/>
          <a:p>
            <a:fld id="{D9AB878F-28FE-4EE8-8BD2-FC67F8494BD0}" type="datetime1">
              <a:rPr lang="en-US" smtClean="0"/>
              <a:t>4/23/2024</a:t>
            </a:fld>
            <a:endParaRPr lang="en-US"/>
          </a:p>
        </p:txBody>
      </p:sp>
      <p:sp>
        <p:nvSpPr>
          <p:cNvPr id="5" name="Footer Placeholder 4">
            <a:extLst>
              <a:ext uri="{FF2B5EF4-FFF2-40B4-BE49-F238E27FC236}">
                <a16:creationId xmlns:a16="http://schemas.microsoft.com/office/drawing/2014/main" id="{FB6FBEDC-873E-C2A7-9481-CE054832F9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D1B467-C7E2-C70B-8E15-0879A6CD77C7}"/>
              </a:ext>
            </a:extLst>
          </p:cNvPr>
          <p:cNvSpPr>
            <a:spLocks noGrp="1"/>
          </p:cNvSpPr>
          <p:nvPr>
            <p:ph type="sldNum" sz="quarter" idx="12"/>
          </p:nvPr>
        </p:nvSpPr>
        <p:spPr/>
        <p:txBody>
          <a:bodyPr/>
          <a:lstStyle/>
          <a:p>
            <a:fld id="{68EF1E39-104F-4E97-B164-5D14ACF90041}" type="slidenum">
              <a:rPr lang="en-US" smtClean="0"/>
              <a:t>‹#›</a:t>
            </a:fld>
            <a:endParaRPr lang="en-US"/>
          </a:p>
        </p:txBody>
      </p:sp>
    </p:spTree>
    <p:extLst>
      <p:ext uri="{BB962C8B-B14F-4D97-AF65-F5344CB8AC3E}">
        <p14:creationId xmlns:p14="http://schemas.microsoft.com/office/powerpoint/2010/main" val="4122528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8941A-786D-1D94-4EFC-13EFC91425E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1C21B1B-BB15-1195-8087-3CC71FB2396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335513E-B84D-0E2F-6FCE-BF36DFDB2935}"/>
              </a:ext>
            </a:extLst>
          </p:cNvPr>
          <p:cNvSpPr>
            <a:spLocks noGrp="1"/>
          </p:cNvSpPr>
          <p:nvPr>
            <p:ph type="dt" sz="half" idx="10"/>
          </p:nvPr>
        </p:nvSpPr>
        <p:spPr/>
        <p:txBody>
          <a:bodyPr/>
          <a:lstStyle/>
          <a:p>
            <a:fld id="{6693C327-B4C9-461D-842E-11845C2FB8EA}" type="datetime1">
              <a:rPr lang="en-US" smtClean="0"/>
              <a:t>4/23/2024</a:t>
            </a:fld>
            <a:endParaRPr lang="en-US"/>
          </a:p>
        </p:txBody>
      </p:sp>
      <p:sp>
        <p:nvSpPr>
          <p:cNvPr id="5" name="Footer Placeholder 4">
            <a:extLst>
              <a:ext uri="{FF2B5EF4-FFF2-40B4-BE49-F238E27FC236}">
                <a16:creationId xmlns:a16="http://schemas.microsoft.com/office/drawing/2014/main" id="{324A9F72-D73B-A3D5-6529-AD0FB54EFD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AAA01C-4147-DA8A-B387-855564EB5B8D}"/>
              </a:ext>
            </a:extLst>
          </p:cNvPr>
          <p:cNvSpPr>
            <a:spLocks noGrp="1"/>
          </p:cNvSpPr>
          <p:nvPr>
            <p:ph type="sldNum" sz="quarter" idx="12"/>
          </p:nvPr>
        </p:nvSpPr>
        <p:spPr/>
        <p:txBody>
          <a:bodyPr/>
          <a:lstStyle/>
          <a:p>
            <a:fld id="{68EF1E39-104F-4E97-B164-5D14ACF90041}" type="slidenum">
              <a:rPr lang="en-US" smtClean="0"/>
              <a:t>‹#›</a:t>
            </a:fld>
            <a:endParaRPr lang="en-US"/>
          </a:p>
        </p:txBody>
      </p:sp>
    </p:spTree>
    <p:extLst>
      <p:ext uri="{BB962C8B-B14F-4D97-AF65-F5344CB8AC3E}">
        <p14:creationId xmlns:p14="http://schemas.microsoft.com/office/powerpoint/2010/main" val="1519580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E1C90-69AC-46B1-5C1C-6D0668F8A45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BA1D9E-68E9-ABFE-C9A6-9C33DE954B3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39E8011-322D-A010-874E-2F9FB972836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60F7756-A5EE-FE71-E4D6-769D86DA5FDB}"/>
              </a:ext>
            </a:extLst>
          </p:cNvPr>
          <p:cNvSpPr>
            <a:spLocks noGrp="1"/>
          </p:cNvSpPr>
          <p:nvPr>
            <p:ph type="dt" sz="half" idx="10"/>
          </p:nvPr>
        </p:nvSpPr>
        <p:spPr/>
        <p:txBody>
          <a:bodyPr/>
          <a:lstStyle/>
          <a:p>
            <a:fld id="{9566E9F0-97A6-4591-AADB-B7291A02CFA7}" type="datetime1">
              <a:rPr lang="en-US" smtClean="0"/>
              <a:t>4/23/2024</a:t>
            </a:fld>
            <a:endParaRPr lang="en-US"/>
          </a:p>
        </p:txBody>
      </p:sp>
      <p:sp>
        <p:nvSpPr>
          <p:cNvPr id="6" name="Footer Placeholder 5">
            <a:extLst>
              <a:ext uri="{FF2B5EF4-FFF2-40B4-BE49-F238E27FC236}">
                <a16:creationId xmlns:a16="http://schemas.microsoft.com/office/drawing/2014/main" id="{71868A89-A656-7585-CA13-56446D467C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F8AD0D-70C0-5BDD-C1D6-D73C45B2DA9E}"/>
              </a:ext>
            </a:extLst>
          </p:cNvPr>
          <p:cNvSpPr>
            <a:spLocks noGrp="1"/>
          </p:cNvSpPr>
          <p:nvPr>
            <p:ph type="sldNum" sz="quarter" idx="12"/>
          </p:nvPr>
        </p:nvSpPr>
        <p:spPr/>
        <p:txBody>
          <a:bodyPr/>
          <a:lstStyle/>
          <a:p>
            <a:fld id="{68EF1E39-104F-4E97-B164-5D14ACF90041}" type="slidenum">
              <a:rPr lang="en-US" smtClean="0"/>
              <a:t>‹#›</a:t>
            </a:fld>
            <a:endParaRPr lang="en-US"/>
          </a:p>
        </p:txBody>
      </p:sp>
    </p:spTree>
    <p:extLst>
      <p:ext uri="{BB962C8B-B14F-4D97-AF65-F5344CB8AC3E}">
        <p14:creationId xmlns:p14="http://schemas.microsoft.com/office/powerpoint/2010/main" val="3438159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41594-485D-367C-B8EC-3FC5B9EB98A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9CB918C-CDD8-F92E-E8EF-3CC3F977EF0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425BE4A-7BB9-07DF-2441-8C96510D72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CC8A100-17BA-5A99-8558-72DDD1F8E0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74A228E-EB41-6348-2EC6-BD1052613C3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4F84AE9-66E1-7690-C6B0-97DF6B241C28}"/>
              </a:ext>
            </a:extLst>
          </p:cNvPr>
          <p:cNvSpPr>
            <a:spLocks noGrp="1"/>
          </p:cNvSpPr>
          <p:nvPr>
            <p:ph type="dt" sz="half" idx="10"/>
          </p:nvPr>
        </p:nvSpPr>
        <p:spPr/>
        <p:txBody>
          <a:bodyPr/>
          <a:lstStyle/>
          <a:p>
            <a:fld id="{8DDDD310-392C-466D-86D3-EEA1F9FD95C0}" type="datetime1">
              <a:rPr lang="en-US" smtClean="0"/>
              <a:t>4/23/2024</a:t>
            </a:fld>
            <a:endParaRPr lang="en-US"/>
          </a:p>
        </p:txBody>
      </p:sp>
      <p:sp>
        <p:nvSpPr>
          <p:cNvPr id="8" name="Footer Placeholder 7">
            <a:extLst>
              <a:ext uri="{FF2B5EF4-FFF2-40B4-BE49-F238E27FC236}">
                <a16:creationId xmlns:a16="http://schemas.microsoft.com/office/drawing/2014/main" id="{14577599-3345-0BC0-5C26-4A451C7B9E7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E5F5D0D-B136-9E90-7BB7-622220199FA5}"/>
              </a:ext>
            </a:extLst>
          </p:cNvPr>
          <p:cNvSpPr>
            <a:spLocks noGrp="1"/>
          </p:cNvSpPr>
          <p:nvPr>
            <p:ph type="sldNum" sz="quarter" idx="12"/>
          </p:nvPr>
        </p:nvSpPr>
        <p:spPr/>
        <p:txBody>
          <a:bodyPr/>
          <a:lstStyle/>
          <a:p>
            <a:fld id="{68EF1E39-104F-4E97-B164-5D14ACF90041}" type="slidenum">
              <a:rPr lang="en-US" smtClean="0"/>
              <a:t>‹#›</a:t>
            </a:fld>
            <a:endParaRPr lang="en-US"/>
          </a:p>
        </p:txBody>
      </p:sp>
    </p:spTree>
    <p:extLst>
      <p:ext uri="{BB962C8B-B14F-4D97-AF65-F5344CB8AC3E}">
        <p14:creationId xmlns:p14="http://schemas.microsoft.com/office/powerpoint/2010/main" val="880099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7E113-F87F-6B39-3A08-C27AA1CF809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F1E6D46-F64C-F085-8B1F-E5DC08CFD3BF}"/>
              </a:ext>
            </a:extLst>
          </p:cNvPr>
          <p:cNvSpPr>
            <a:spLocks noGrp="1"/>
          </p:cNvSpPr>
          <p:nvPr>
            <p:ph type="dt" sz="half" idx="10"/>
          </p:nvPr>
        </p:nvSpPr>
        <p:spPr/>
        <p:txBody>
          <a:bodyPr/>
          <a:lstStyle/>
          <a:p>
            <a:fld id="{71DFA944-A998-4132-9684-874D80E6B925}" type="datetime1">
              <a:rPr lang="en-US" smtClean="0"/>
              <a:t>4/23/2024</a:t>
            </a:fld>
            <a:endParaRPr lang="en-US"/>
          </a:p>
        </p:txBody>
      </p:sp>
      <p:sp>
        <p:nvSpPr>
          <p:cNvPr id="4" name="Footer Placeholder 3">
            <a:extLst>
              <a:ext uri="{FF2B5EF4-FFF2-40B4-BE49-F238E27FC236}">
                <a16:creationId xmlns:a16="http://schemas.microsoft.com/office/drawing/2014/main" id="{AAD62F78-DC17-C86E-A8A3-9DD88B08F7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20C451F-F780-12A7-6A3F-990B8D5D803F}"/>
              </a:ext>
            </a:extLst>
          </p:cNvPr>
          <p:cNvSpPr>
            <a:spLocks noGrp="1"/>
          </p:cNvSpPr>
          <p:nvPr>
            <p:ph type="sldNum" sz="quarter" idx="12"/>
          </p:nvPr>
        </p:nvSpPr>
        <p:spPr/>
        <p:txBody>
          <a:bodyPr/>
          <a:lstStyle/>
          <a:p>
            <a:fld id="{68EF1E39-104F-4E97-B164-5D14ACF90041}" type="slidenum">
              <a:rPr lang="en-US" smtClean="0"/>
              <a:t>‹#›</a:t>
            </a:fld>
            <a:endParaRPr lang="en-US"/>
          </a:p>
        </p:txBody>
      </p:sp>
    </p:spTree>
    <p:extLst>
      <p:ext uri="{BB962C8B-B14F-4D97-AF65-F5344CB8AC3E}">
        <p14:creationId xmlns:p14="http://schemas.microsoft.com/office/powerpoint/2010/main" val="3123053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9430693-79F6-1271-5360-EE8DE0898269}"/>
              </a:ext>
            </a:extLst>
          </p:cNvPr>
          <p:cNvSpPr>
            <a:spLocks noGrp="1"/>
          </p:cNvSpPr>
          <p:nvPr>
            <p:ph type="dt" sz="half" idx="10"/>
          </p:nvPr>
        </p:nvSpPr>
        <p:spPr/>
        <p:txBody>
          <a:bodyPr/>
          <a:lstStyle/>
          <a:p>
            <a:fld id="{6D0E0B2D-1552-4C7D-B569-305A3655721C}" type="datetime1">
              <a:rPr lang="en-US" smtClean="0"/>
              <a:t>4/23/2024</a:t>
            </a:fld>
            <a:endParaRPr lang="en-US"/>
          </a:p>
        </p:txBody>
      </p:sp>
      <p:sp>
        <p:nvSpPr>
          <p:cNvPr id="3" name="Footer Placeholder 2">
            <a:extLst>
              <a:ext uri="{FF2B5EF4-FFF2-40B4-BE49-F238E27FC236}">
                <a16:creationId xmlns:a16="http://schemas.microsoft.com/office/drawing/2014/main" id="{8D32C97A-4B26-0D4E-2715-DD0CEDEA36D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3C5DDD3-C145-5E44-9C62-4031816A7BD0}"/>
              </a:ext>
            </a:extLst>
          </p:cNvPr>
          <p:cNvSpPr>
            <a:spLocks noGrp="1"/>
          </p:cNvSpPr>
          <p:nvPr>
            <p:ph type="sldNum" sz="quarter" idx="12"/>
          </p:nvPr>
        </p:nvSpPr>
        <p:spPr/>
        <p:txBody>
          <a:bodyPr/>
          <a:lstStyle/>
          <a:p>
            <a:fld id="{68EF1E39-104F-4E97-B164-5D14ACF90041}" type="slidenum">
              <a:rPr lang="en-US" smtClean="0"/>
              <a:t>‹#›</a:t>
            </a:fld>
            <a:endParaRPr lang="en-US"/>
          </a:p>
        </p:txBody>
      </p:sp>
    </p:spTree>
    <p:extLst>
      <p:ext uri="{BB962C8B-B14F-4D97-AF65-F5344CB8AC3E}">
        <p14:creationId xmlns:p14="http://schemas.microsoft.com/office/powerpoint/2010/main" val="929721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F5209-C1A6-EE19-7E67-25569D9BB2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0DAF53D-DA5C-B44F-F368-F8E5DF0DC6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343A788-2A5A-9E17-C469-4370908BD7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DAE9B1-02FE-7599-4C2A-EEA84AF9FFF2}"/>
              </a:ext>
            </a:extLst>
          </p:cNvPr>
          <p:cNvSpPr>
            <a:spLocks noGrp="1"/>
          </p:cNvSpPr>
          <p:nvPr>
            <p:ph type="dt" sz="half" idx="10"/>
          </p:nvPr>
        </p:nvSpPr>
        <p:spPr/>
        <p:txBody>
          <a:bodyPr/>
          <a:lstStyle/>
          <a:p>
            <a:fld id="{5208F8C7-8154-424D-BBD8-07D59A113F28}" type="datetime1">
              <a:rPr lang="en-US" smtClean="0"/>
              <a:t>4/23/2024</a:t>
            </a:fld>
            <a:endParaRPr lang="en-US"/>
          </a:p>
        </p:txBody>
      </p:sp>
      <p:sp>
        <p:nvSpPr>
          <p:cNvPr id="6" name="Footer Placeholder 5">
            <a:extLst>
              <a:ext uri="{FF2B5EF4-FFF2-40B4-BE49-F238E27FC236}">
                <a16:creationId xmlns:a16="http://schemas.microsoft.com/office/drawing/2014/main" id="{032036E5-9A8C-32C8-B2BA-D651A78C18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4BA980-E6B9-E5A5-484C-44E3ED1E9F35}"/>
              </a:ext>
            </a:extLst>
          </p:cNvPr>
          <p:cNvSpPr>
            <a:spLocks noGrp="1"/>
          </p:cNvSpPr>
          <p:nvPr>
            <p:ph type="sldNum" sz="quarter" idx="12"/>
          </p:nvPr>
        </p:nvSpPr>
        <p:spPr/>
        <p:txBody>
          <a:bodyPr/>
          <a:lstStyle/>
          <a:p>
            <a:fld id="{68EF1E39-104F-4E97-B164-5D14ACF90041}" type="slidenum">
              <a:rPr lang="en-US" smtClean="0"/>
              <a:t>‹#›</a:t>
            </a:fld>
            <a:endParaRPr lang="en-US"/>
          </a:p>
        </p:txBody>
      </p:sp>
    </p:spTree>
    <p:extLst>
      <p:ext uri="{BB962C8B-B14F-4D97-AF65-F5344CB8AC3E}">
        <p14:creationId xmlns:p14="http://schemas.microsoft.com/office/powerpoint/2010/main" val="3581128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E7D07-4CB2-A4AF-41AB-B1FA1750FF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99E7842-160D-126D-BDB2-78EF7A607D3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C2AEAF2-C0D0-007C-C737-ABBE6A9162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A6FF2E-2CE5-E3D7-085F-FADBF34F17ED}"/>
              </a:ext>
            </a:extLst>
          </p:cNvPr>
          <p:cNvSpPr>
            <a:spLocks noGrp="1"/>
          </p:cNvSpPr>
          <p:nvPr>
            <p:ph type="dt" sz="half" idx="10"/>
          </p:nvPr>
        </p:nvSpPr>
        <p:spPr/>
        <p:txBody>
          <a:bodyPr/>
          <a:lstStyle/>
          <a:p>
            <a:fld id="{A593637D-6292-49CE-A92D-A143DB74B68A}" type="datetime1">
              <a:rPr lang="en-US" smtClean="0"/>
              <a:t>4/23/2024</a:t>
            </a:fld>
            <a:endParaRPr lang="en-US"/>
          </a:p>
        </p:txBody>
      </p:sp>
      <p:sp>
        <p:nvSpPr>
          <p:cNvPr id="6" name="Footer Placeholder 5">
            <a:extLst>
              <a:ext uri="{FF2B5EF4-FFF2-40B4-BE49-F238E27FC236}">
                <a16:creationId xmlns:a16="http://schemas.microsoft.com/office/drawing/2014/main" id="{45E23A1A-EFA2-CF7B-A792-7F7AE4A2E5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2821B9-58EF-C9F0-C2FC-43FD7D0690FF}"/>
              </a:ext>
            </a:extLst>
          </p:cNvPr>
          <p:cNvSpPr>
            <a:spLocks noGrp="1"/>
          </p:cNvSpPr>
          <p:nvPr>
            <p:ph type="sldNum" sz="quarter" idx="12"/>
          </p:nvPr>
        </p:nvSpPr>
        <p:spPr/>
        <p:txBody>
          <a:bodyPr/>
          <a:lstStyle/>
          <a:p>
            <a:fld id="{68EF1E39-104F-4E97-B164-5D14ACF90041}" type="slidenum">
              <a:rPr lang="en-US" smtClean="0"/>
              <a:t>‹#›</a:t>
            </a:fld>
            <a:endParaRPr lang="en-US"/>
          </a:p>
        </p:txBody>
      </p:sp>
    </p:spTree>
    <p:extLst>
      <p:ext uri="{BB962C8B-B14F-4D97-AF65-F5344CB8AC3E}">
        <p14:creationId xmlns:p14="http://schemas.microsoft.com/office/powerpoint/2010/main" val="472037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8CA43B9-963B-4791-C1C7-5A7DCC4230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CC49401-A3B5-0241-FFA6-850E24ABEF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B062A-3FC7-A9BA-34F7-3E273FF6E8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6B5488-DCE5-44D8-867D-725524990DE7}" type="datetime1">
              <a:rPr lang="en-US" smtClean="0"/>
              <a:t>4/23/2024</a:t>
            </a:fld>
            <a:endParaRPr lang="en-US"/>
          </a:p>
        </p:txBody>
      </p:sp>
      <p:sp>
        <p:nvSpPr>
          <p:cNvPr id="5" name="Footer Placeholder 4">
            <a:extLst>
              <a:ext uri="{FF2B5EF4-FFF2-40B4-BE49-F238E27FC236}">
                <a16:creationId xmlns:a16="http://schemas.microsoft.com/office/drawing/2014/main" id="{D7A1F43F-3A0C-17F4-E8AE-9CFFD4A29B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CA43258-77E0-FEE5-EDFA-6AA20C0220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EF1E39-104F-4E97-B164-5D14ACF90041}" type="slidenum">
              <a:rPr lang="en-US" smtClean="0"/>
              <a:t>‹#›</a:t>
            </a:fld>
            <a:endParaRPr lang="en-US"/>
          </a:p>
        </p:txBody>
      </p:sp>
    </p:spTree>
    <p:extLst>
      <p:ext uri="{BB962C8B-B14F-4D97-AF65-F5344CB8AC3E}">
        <p14:creationId xmlns:p14="http://schemas.microsoft.com/office/powerpoint/2010/main" val="3832248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614B6AC-1C28-A6AD-CBC0-288684B0812D}"/>
              </a:ext>
            </a:extLst>
          </p:cNvPr>
          <p:cNvSpPr>
            <a:spLocks noGrp="1"/>
          </p:cNvSpPr>
          <p:nvPr>
            <p:ph type="subTitle" idx="1"/>
          </p:nvPr>
        </p:nvSpPr>
        <p:spPr>
          <a:xfrm>
            <a:off x="528506" y="1208014"/>
            <a:ext cx="11375472" cy="5360565"/>
          </a:xfrm>
        </p:spPr>
        <p:txBody>
          <a:bodyPr>
            <a:normAutofit/>
          </a:bodyPr>
          <a:lstStyle/>
          <a:p>
            <a:pPr marL="0" marR="0" algn="l">
              <a:lnSpc>
                <a:spcPct val="107000"/>
              </a:lnSpc>
              <a:spcBef>
                <a:spcPts val="0"/>
              </a:spcBef>
              <a:spcAft>
                <a:spcPts val="800"/>
              </a:spcAft>
            </a:pP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As described by Governor Abbott: Texas is…</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gn="l">
              <a:lnSpc>
                <a:spcPct val="107000"/>
              </a:lnSpc>
              <a:spcBef>
                <a:spcPts val="0"/>
              </a:spcBef>
              <a:spcAft>
                <a:spcPts val="800"/>
              </a:spcAft>
              <a:buFont typeface="Courier New" panose="02070309020205020404" pitchFamily="49" charset="0"/>
              <a:buChar char="o"/>
              <a:tabLst>
                <a:tab pos="914400" algn="l"/>
              </a:tabLs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The best state for business growth for 19 consecutive years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gn="l">
              <a:lnSpc>
                <a:spcPct val="107000"/>
              </a:lnSpc>
              <a:spcBef>
                <a:spcPts val="0"/>
              </a:spcBef>
              <a:spcAft>
                <a:spcPts val="800"/>
              </a:spcAft>
              <a:buFont typeface="Courier New" panose="02070309020205020404" pitchFamily="49" charset="0"/>
              <a:buChar char="o"/>
              <a:tabLst>
                <a:tab pos="914400" algn="l"/>
              </a:tabLs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Has led the Nation in Technology related business growth: 10 years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gn="l">
              <a:lnSpc>
                <a:spcPct val="107000"/>
              </a:lnSpc>
              <a:spcBef>
                <a:spcPts val="0"/>
              </a:spcBef>
              <a:spcAft>
                <a:spcPts val="800"/>
              </a:spcAft>
              <a:buFont typeface="Courier New" panose="02070309020205020404" pitchFamily="49" charset="0"/>
              <a:buChar char="o"/>
              <a:tabLst>
                <a:tab pos="914400" algn="l"/>
              </a:tabLs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Texas leads the nation in overall population growth. Since 2010 it has grown by 21% adding over 1,100 new residents daily.</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gn="l">
              <a:lnSpc>
                <a:spcPct val="107000"/>
              </a:lnSpc>
              <a:spcBef>
                <a:spcPts val="0"/>
              </a:spcBef>
              <a:spcAft>
                <a:spcPts val="800"/>
              </a:spcAft>
              <a:buFont typeface="Courier New" panose="02070309020205020404" pitchFamily="49" charset="0"/>
              <a:buChar char="o"/>
              <a:tabLst>
                <a:tab pos="914400" algn="l"/>
              </a:tabLs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While our current population is ~30 million Residents, growth projections show the state growing by an average of 3.6% to 4% per year to between 48 and 54.4 million by 2050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gn="l">
              <a:lnSpc>
                <a:spcPct val="107000"/>
              </a:lnSpc>
              <a:spcBef>
                <a:spcPts val="0"/>
              </a:spcBef>
              <a:spcAft>
                <a:spcPts val="800"/>
              </a:spcAft>
              <a:buFont typeface="Wingdings" panose="05000000000000000000" pitchFamily="2" charset="2"/>
              <a:buChar char=""/>
              <a:tabLst>
                <a:tab pos="1828800" algn="l"/>
              </a:tabLst>
            </a:pPr>
            <a:r>
              <a:rPr lang="en-US" sz="2400" i="1" kern="100" dirty="0">
                <a:effectLst/>
                <a:latin typeface="Calibri" panose="020F0502020204030204" pitchFamily="34" charset="0"/>
                <a:ea typeface="Calibri" panose="020F0502020204030204" pitchFamily="34" charset="0"/>
                <a:cs typeface="Times New Roman" panose="02020603050405020304" pitchFamily="18" charset="0"/>
              </a:rPr>
              <a:t>Over 65 (9.4 million)</a:t>
            </a:r>
            <a:endParaRPr lang="en-US" sz="1200" i="1" kern="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gn="l">
              <a:lnSpc>
                <a:spcPct val="107000"/>
              </a:lnSpc>
              <a:spcBef>
                <a:spcPts val="0"/>
              </a:spcBef>
              <a:spcAft>
                <a:spcPts val="800"/>
              </a:spcAft>
              <a:buFont typeface="Wingdings" panose="05000000000000000000" pitchFamily="2" charset="2"/>
              <a:buChar char=""/>
              <a:tabLst>
                <a:tab pos="1828800" algn="l"/>
              </a:tabLst>
            </a:pPr>
            <a:r>
              <a:rPr lang="en-US" sz="2400" i="1" kern="100" dirty="0">
                <a:effectLst/>
                <a:latin typeface="Calibri" panose="020F0502020204030204" pitchFamily="34" charset="0"/>
                <a:ea typeface="Calibri" panose="020F0502020204030204" pitchFamily="34" charset="0"/>
                <a:cs typeface="Times New Roman" panose="02020603050405020304" pitchFamily="18" charset="0"/>
              </a:rPr>
              <a:t>15-64 (34.7 million)</a:t>
            </a:r>
            <a:endParaRPr lang="en-US" sz="1800" i="1" kern="100"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en-US" dirty="0"/>
          </a:p>
        </p:txBody>
      </p:sp>
      <p:sp>
        <p:nvSpPr>
          <p:cNvPr id="4" name="TextBox 3">
            <a:extLst>
              <a:ext uri="{FF2B5EF4-FFF2-40B4-BE49-F238E27FC236}">
                <a16:creationId xmlns:a16="http://schemas.microsoft.com/office/drawing/2014/main" id="{F7565DF7-8D58-7007-4B86-88AB3EE4D4F3}"/>
              </a:ext>
            </a:extLst>
          </p:cNvPr>
          <p:cNvSpPr txBox="1"/>
          <p:nvPr/>
        </p:nvSpPr>
        <p:spPr>
          <a:xfrm>
            <a:off x="581789" y="411061"/>
            <a:ext cx="8818889" cy="461665"/>
          </a:xfrm>
          <a:prstGeom prst="rect">
            <a:avLst/>
          </a:prstGeom>
          <a:noFill/>
        </p:spPr>
        <p:txBody>
          <a:bodyPr wrap="none" rtlCol="0">
            <a:spAutoFit/>
          </a:bodyPr>
          <a:lstStyle/>
          <a:p>
            <a:r>
              <a:rPr lang="en-US" sz="2400" b="1" dirty="0">
                <a:solidFill>
                  <a:schemeClr val="accent2"/>
                </a:solidFill>
              </a:rPr>
              <a:t>SHSU Why slides describing aspects of the Strategic Environment…..</a:t>
            </a:r>
          </a:p>
        </p:txBody>
      </p:sp>
      <p:sp>
        <p:nvSpPr>
          <p:cNvPr id="5" name="Slide Number Placeholder 4">
            <a:extLst>
              <a:ext uri="{FF2B5EF4-FFF2-40B4-BE49-F238E27FC236}">
                <a16:creationId xmlns:a16="http://schemas.microsoft.com/office/drawing/2014/main" id="{EF0D7BF8-BAB9-FD87-E6B6-D38AE120AFFB}"/>
              </a:ext>
            </a:extLst>
          </p:cNvPr>
          <p:cNvSpPr>
            <a:spLocks noGrp="1"/>
          </p:cNvSpPr>
          <p:nvPr>
            <p:ph type="sldNum" sz="quarter" idx="12"/>
          </p:nvPr>
        </p:nvSpPr>
        <p:spPr/>
        <p:txBody>
          <a:bodyPr/>
          <a:lstStyle/>
          <a:p>
            <a:fld id="{68EF1E39-104F-4E97-B164-5D14ACF90041}" type="slidenum">
              <a:rPr lang="en-US" smtClean="0"/>
              <a:t>1</a:t>
            </a:fld>
            <a:endParaRPr lang="en-US"/>
          </a:p>
        </p:txBody>
      </p:sp>
    </p:spTree>
    <p:extLst>
      <p:ext uri="{BB962C8B-B14F-4D97-AF65-F5344CB8AC3E}">
        <p14:creationId xmlns:p14="http://schemas.microsoft.com/office/powerpoint/2010/main" val="4178067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AE6B902-88C9-4534-DF5E-42E3D31AB45E}"/>
              </a:ext>
            </a:extLst>
          </p:cNvPr>
          <p:cNvSpPr txBox="1"/>
          <p:nvPr/>
        </p:nvSpPr>
        <p:spPr>
          <a:xfrm>
            <a:off x="385893" y="721453"/>
            <a:ext cx="11232859" cy="5110694"/>
          </a:xfrm>
          <a:prstGeom prst="rect">
            <a:avLst/>
          </a:prstGeom>
          <a:noFill/>
        </p:spPr>
        <p:txBody>
          <a:bodyPr wrap="square">
            <a:spAutoFit/>
          </a:bodyPr>
          <a:lstStyle/>
          <a:p>
            <a:pPr marR="0" lvl="1" algn="l" defTabSz="914400" rtl="0" eaLnBrk="1" fontAlgn="auto" latinLnBrk="0" hangingPunct="1">
              <a:lnSpc>
                <a:spcPct val="107000"/>
              </a:lnSpc>
              <a:spcBef>
                <a:spcPts val="0"/>
              </a:spcBef>
              <a:spcAft>
                <a:spcPts val="800"/>
              </a:spcAft>
              <a:buClrTx/>
              <a:buSzTx/>
              <a:tabLst>
                <a:tab pos="914400" algn="l"/>
              </a:tabLst>
              <a:defRPr/>
            </a:pPr>
            <a:r>
              <a:rPr kumimoji="0" lang="en-US" sz="2800" b="1" i="0" u="sng"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Harris County </a:t>
            </a:r>
            <a:endParaRPr kumimoji="0" lang="en-US" sz="2000" b="1" i="0" u="sng"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gn="l" defTabSz="914400" rtl="0" eaLnBrk="1" fontAlgn="auto" latinLnBrk="0" hangingPunct="1">
              <a:lnSpc>
                <a:spcPct val="107000"/>
              </a:lnSpc>
              <a:spcBef>
                <a:spcPts val="0"/>
              </a:spcBef>
              <a:spcAft>
                <a:spcPts val="800"/>
              </a:spcAft>
              <a:buClrTx/>
              <a:buSzTx/>
              <a:buFont typeface="Wingdings" panose="05000000000000000000" pitchFamily="2" charset="2"/>
              <a:buChar char=""/>
              <a:tabLst>
                <a:tab pos="1371600" algn="l"/>
              </a:tabLst>
              <a:defRPr/>
            </a:pPr>
            <a:r>
              <a:rPr kumimoji="0" lang="en-US" sz="2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Ranked number two in Texas for the highest population growth, adding more than 45,000 new residents from 2021 to 2022. </a:t>
            </a:r>
          </a:p>
          <a:p>
            <a:pPr marL="1143000" marR="0" lvl="2" indent="-228600" algn="l" defTabSz="914400" rtl="0" eaLnBrk="1" fontAlgn="auto" latinLnBrk="0" hangingPunct="1">
              <a:lnSpc>
                <a:spcPct val="107000"/>
              </a:lnSpc>
              <a:spcBef>
                <a:spcPts val="0"/>
              </a:spcBef>
              <a:spcAft>
                <a:spcPts val="800"/>
              </a:spcAft>
              <a:buClrTx/>
              <a:buSzTx/>
              <a:buFont typeface="Wingdings" panose="05000000000000000000" pitchFamily="2" charset="2"/>
              <a:buChar char=""/>
              <a:tabLst>
                <a:tab pos="1371600" algn="l"/>
              </a:tabLst>
              <a:defRPr/>
            </a:pPr>
            <a:endParaRPr kumimoji="0" lang="en-US"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gn="l" defTabSz="914400" rtl="0" eaLnBrk="1" fontAlgn="auto" latinLnBrk="0" hangingPunct="1">
              <a:lnSpc>
                <a:spcPct val="107000"/>
              </a:lnSpc>
              <a:spcBef>
                <a:spcPts val="0"/>
              </a:spcBef>
              <a:spcAft>
                <a:spcPts val="800"/>
              </a:spcAft>
              <a:buClrTx/>
              <a:buSzTx/>
              <a:buFont typeface="Wingdings" panose="05000000000000000000" pitchFamily="2" charset="2"/>
              <a:buChar char=""/>
              <a:tabLst>
                <a:tab pos="1371600" algn="l"/>
              </a:tabLst>
              <a:defRPr/>
            </a:pPr>
            <a:r>
              <a:rPr kumimoji="0" lang="en-US" sz="2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 estimated 2024 population is 4,986,621. 2050 population estimate 7.9 M</a:t>
            </a:r>
          </a:p>
          <a:p>
            <a:pPr marR="0" lvl="2" algn="l" defTabSz="914400" rtl="0" eaLnBrk="1" fontAlgn="auto" latinLnBrk="0" hangingPunct="1">
              <a:lnSpc>
                <a:spcPct val="107000"/>
              </a:lnSpc>
              <a:spcBef>
                <a:spcPts val="0"/>
              </a:spcBef>
              <a:spcAft>
                <a:spcPts val="800"/>
              </a:spcAft>
              <a:buClrTx/>
              <a:buSzTx/>
              <a:tabLst>
                <a:tab pos="1371600" algn="l"/>
              </a:tabLst>
              <a:defRPr/>
            </a:pPr>
            <a:r>
              <a:rPr kumimoji="0" lang="en-US" sz="2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endParaRPr kumimoji="0" lang="en-US"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gn="l" defTabSz="914400" rtl="0" eaLnBrk="1" fontAlgn="auto" latinLnBrk="0" hangingPunct="1">
              <a:lnSpc>
                <a:spcPct val="107000"/>
              </a:lnSpc>
              <a:spcBef>
                <a:spcPts val="0"/>
              </a:spcBef>
              <a:spcAft>
                <a:spcPts val="800"/>
              </a:spcAft>
              <a:buClrTx/>
              <a:buSzTx/>
              <a:buFont typeface="Courier New" panose="02070309020205020404" pitchFamily="49" charset="0"/>
              <a:buChar char="o"/>
              <a:tabLst>
                <a:tab pos="914400" algn="l"/>
              </a:tabLst>
              <a:defRPr/>
            </a:pPr>
            <a:r>
              <a:rPr kumimoji="0" lang="en-US" sz="2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Fort Bend County, Texas. Population and commercial growth over the past few decades. Predictions:</a:t>
            </a:r>
            <a:endParaRPr kumimoji="0" lang="en-US"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gn="l" defTabSz="914400" rtl="0" eaLnBrk="1" fontAlgn="auto" latinLnBrk="0" hangingPunct="1">
              <a:lnSpc>
                <a:spcPct val="107000"/>
              </a:lnSpc>
              <a:spcBef>
                <a:spcPts val="0"/>
              </a:spcBef>
              <a:spcAft>
                <a:spcPts val="800"/>
              </a:spcAft>
              <a:buClrTx/>
              <a:buSzTx/>
              <a:buFont typeface="Wingdings" panose="05000000000000000000" pitchFamily="2" charset="2"/>
              <a:buChar char=""/>
              <a:tabLst>
                <a:tab pos="1371600" algn="l"/>
              </a:tabLst>
              <a:defRPr/>
            </a:pPr>
            <a:r>
              <a:rPr kumimoji="0" lang="en-US" sz="2400" b="0" i="1"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1 million residents by 2027 </a:t>
            </a:r>
          </a:p>
          <a:p>
            <a:pPr marL="1143000" marR="0" lvl="2" indent="-228600" algn="l" defTabSz="914400" rtl="0" eaLnBrk="1" fontAlgn="auto" latinLnBrk="0" hangingPunct="1">
              <a:lnSpc>
                <a:spcPct val="107000"/>
              </a:lnSpc>
              <a:spcBef>
                <a:spcPts val="0"/>
              </a:spcBef>
              <a:spcAft>
                <a:spcPts val="800"/>
              </a:spcAft>
              <a:buClrTx/>
              <a:buSzTx/>
              <a:buFont typeface="Wingdings" panose="05000000000000000000" pitchFamily="2" charset="2"/>
              <a:buChar char=""/>
              <a:tabLst>
                <a:tab pos="1371600" algn="l"/>
              </a:tabLst>
              <a:defRPr/>
            </a:pPr>
            <a:endParaRPr kumimoji="0" lang="en-US" b="0" i="1"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gn="l" defTabSz="914400" rtl="0" eaLnBrk="1" fontAlgn="auto" latinLnBrk="0" hangingPunct="1">
              <a:lnSpc>
                <a:spcPct val="107000"/>
              </a:lnSpc>
              <a:spcBef>
                <a:spcPts val="0"/>
              </a:spcBef>
              <a:spcAft>
                <a:spcPts val="800"/>
              </a:spcAft>
              <a:buClrTx/>
              <a:buSzTx/>
              <a:buFont typeface="Wingdings" panose="05000000000000000000" pitchFamily="2" charset="2"/>
              <a:buChar char=""/>
              <a:tabLst>
                <a:tab pos="1371600" algn="l"/>
              </a:tabLst>
              <a:defRPr/>
            </a:pPr>
            <a:r>
              <a:rPr kumimoji="0" lang="en-US" sz="2400" b="0" i="1"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2.25 million by 2050  (100 miles) </a:t>
            </a:r>
            <a:endParaRPr lang="en-US" sz="1400" i="1" dirty="0"/>
          </a:p>
        </p:txBody>
      </p:sp>
      <p:sp>
        <p:nvSpPr>
          <p:cNvPr id="4" name="Slide Number Placeholder 3">
            <a:extLst>
              <a:ext uri="{FF2B5EF4-FFF2-40B4-BE49-F238E27FC236}">
                <a16:creationId xmlns:a16="http://schemas.microsoft.com/office/drawing/2014/main" id="{FD90C058-9317-3CAD-35E0-DDAAE1F4775E}"/>
              </a:ext>
            </a:extLst>
          </p:cNvPr>
          <p:cNvSpPr>
            <a:spLocks noGrp="1"/>
          </p:cNvSpPr>
          <p:nvPr>
            <p:ph type="sldNum" sz="quarter" idx="12"/>
          </p:nvPr>
        </p:nvSpPr>
        <p:spPr/>
        <p:txBody>
          <a:bodyPr/>
          <a:lstStyle/>
          <a:p>
            <a:fld id="{68EF1E39-104F-4E97-B164-5D14ACF90041}" type="slidenum">
              <a:rPr lang="en-US" smtClean="0"/>
              <a:t>2</a:t>
            </a:fld>
            <a:endParaRPr lang="en-US"/>
          </a:p>
        </p:txBody>
      </p:sp>
    </p:spTree>
    <p:extLst>
      <p:ext uri="{BB962C8B-B14F-4D97-AF65-F5344CB8AC3E}">
        <p14:creationId xmlns:p14="http://schemas.microsoft.com/office/powerpoint/2010/main" val="3981306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E78A1E9-09B3-B943-230B-71A283C648EB}"/>
              </a:ext>
            </a:extLst>
          </p:cNvPr>
          <p:cNvSpPr>
            <a:spLocks noGrp="1"/>
          </p:cNvSpPr>
          <p:nvPr>
            <p:ph type="sldNum" sz="quarter" idx="12"/>
          </p:nvPr>
        </p:nvSpPr>
        <p:spPr/>
        <p:txBody>
          <a:bodyPr/>
          <a:lstStyle/>
          <a:p>
            <a:fld id="{68EF1E39-104F-4E97-B164-5D14ACF90041}" type="slidenum">
              <a:rPr lang="en-US" smtClean="0"/>
              <a:t>3</a:t>
            </a:fld>
            <a:endParaRPr lang="en-US"/>
          </a:p>
        </p:txBody>
      </p:sp>
      <p:sp>
        <p:nvSpPr>
          <p:cNvPr id="4" name="TextBox 3">
            <a:extLst>
              <a:ext uri="{FF2B5EF4-FFF2-40B4-BE49-F238E27FC236}">
                <a16:creationId xmlns:a16="http://schemas.microsoft.com/office/drawing/2014/main" id="{8557AFDE-FBB7-2B22-FC45-005F9EFC9DF5}"/>
              </a:ext>
            </a:extLst>
          </p:cNvPr>
          <p:cNvSpPr txBox="1"/>
          <p:nvPr/>
        </p:nvSpPr>
        <p:spPr>
          <a:xfrm>
            <a:off x="940526" y="757646"/>
            <a:ext cx="10310948" cy="5329792"/>
          </a:xfrm>
          <a:prstGeom prst="rect">
            <a:avLst/>
          </a:prstGeom>
          <a:noFill/>
        </p:spPr>
        <p:txBody>
          <a:bodyPr wrap="square">
            <a:spAutoFit/>
          </a:bodyPr>
          <a:lstStyle/>
          <a:p>
            <a:pPr marL="0" marR="0">
              <a:lnSpc>
                <a:spcPct val="107000"/>
              </a:lnSpc>
              <a:spcBef>
                <a:spcPts val="0"/>
              </a:spcBef>
              <a:spcAft>
                <a:spcPts val="800"/>
              </a:spcAft>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But let me wrap up our region with this info on our Walker County neighbors and hosts to the Conroe and Woodlands Campuses, </a:t>
            </a:r>
            <a:r>
              <a:rPr lang="en-US" sz="2800" b="1" u="sng" kern="100" dirty="0">
                <a:effectLst/>
                <a:latin typeface="Calibri" panose="020F0502020204030204" pitchFamily="34" charset="0"/>
                <a:ea typeface="Calibri" panose="020F0502020204030204" pitchFamily="34" charset="0"/>
                <a:cs typeface="Times New Roman" panose="02020603050405020304" pitchFamily="18" charset="0"/>
              </a:rPr>
              <a:t>Montgomery County</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800"/>
              </a:spcAft>
              <a:buFont typeface="Wingdings" panose="05000000000000000000" pitchFamily="2" charset="2"/>
              <a:buChar char=""/>
              <a:tabLst>
                <a:tab pos="1371600" algn="l"/>
              </a:tabLst>
            </a:pPr>
            <a:r>
              <a:rPr lang="en-US" sz="2400" i="1" kern="100" dirty="0">
                <a:effectLst/>
                <a:latin typeface="Calibri" panose="020F0502020204030204" pitchFamily="34" charset="0"/>
                <a:ea typeface="Calibri" panose="020F0502020204030204" pitchFamily="34" charset="0"/>
                <a:cs typeface="Times New Roman" panose="02020603050405020304" pitchFamily="18" charset="0"/>
              </a:rPr>
              <a:t>From 2010 to 2022 Montgomery County grew from 459K to 678K a growth of ~ 48% totaling 219K new residents.</a:t>
            </a:r>
          </a:p>
          <a:p>
            <a:pPr marL="1143000" marR="0" lvl="2" indent="-228600">
              <a:lnSpc>
                <a:spcPct val="107000"/>
              </a:lnSpc>
              <a:spcBef>
                <a:spcPts val="0"/>
              </a:spcBef>
              <a:spcAft>
                <a:spcPts val="800"/>
              </a:spcAft>
              <a:buFont typeface="Wingdings" panose="05000000000000000000" pitchFamily="2" charset="2"/>
              <a:buChar char=""/>
              <a:tabLst>
                <a:tab pos="1371600" algn="l"/>
              </a:tabLst>
            </a:pPr>
            <a:endParaRPr lang="en-US" i="1" kern="1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800"/>
              </a:spcAft>
              <a:buFont typeface="Wingdings" panose="05000000000000000000" pitchFamily="2" charset="2"/>
              <a:buChar char=""/>
              <a:tabLst>
                <a:tab pos="1371600" algn="l"/>
              </a:tabLst>
            </a:pPr>
            <a:r>
              <a:rPr lang="en-US" sz="2400" i="1" kern="100" dirty="0">
                <a:effectLst/>
                <a:latin typeface="Calibri" panose="020F0502020204030204" pitchFamily="34" charset="0"/>
                <a:ea typeface="Calibri" panose="020F0502020204030204" pitchFamily="34" charset="0"/>
                <a:cs typeface="Times New Roman" panose="02020603050405020304" pitchFamily="18" charset="0"/>
              </a:rPr>
              <a:t>Forecast increase from ~700K to 1.2M by 2040 (16 Years) an average growth rate of just under 4% per year.  </a:t>
            </a:r>
          </a:p>
          <a:p>
            <a:pPr marL="1143000" marR="0" lvl="2" indent="-228600">
              <a:lnSpc>
                <a:spcPct val="107000"/>
              </a:lnSpc>
              <a:spcBef>
                <a:spcPts val="0"/>
              </a:spcBef>
              <a:spcAft>
                <a:spcPts val="800"/>
              </a:spcAft>
              <a:buFont typeface="Wingdings" panose="05000000000000000000" pitchFamily="2" charset="2"/>
              <a:buChar char=""/>
              <a:tabLst>
                <a:tab pos="1371600" algn="l"/>
              </a:tabLst>
            </a:pPr>
            <a:endParaRPr lang="en-US" i="1" kern="1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800"/>
              </a:spcAft>
              <a:buFont typeface="Wingdings" panose="05000000000000000000" pitchFamily="2" charset="2"/>
              <a:buChar char=""/>
              <a:tabLst>
                <a:tab pos="1371600" algn="l"/>
              </a:tabLst>
            </a:pPr>
            <a:r>
              <a:rPr lang="en-US" sz="2400" i="1" kern="100" dirty="0">
                <a:effectLst/>
                <a:latin typeface="Calibri" panose="020F0502020204030204" pitchFamily="34" charset="0"/>
                <a:ea typeface="Calibri" panose="020F0502020204030204" pitchFamily="34" charset="0"/>
                <a:cs typeface="Times New Roman" panose="02020603050405020304" pitchFamily="18" charset="0"/>
              </a:rPr>
              <a:t>Finally, just to our south on the I-45 corridor you will find what is referred to as the Willis, Conroe, Lake Conroe triangle which has an estimated population growth of 2000K in in the next 10-15 years</a:t>
            </a:r>
            <a:endParaRPr lang="en-US"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9439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8E99F0E-E35E-A4D3-0212-4B150E73EC62}"/>
              </a:ext>
            </a:extLst>
          </p:cNvPr>
          <p:cNvSpPr>
            <a:spLocks noGrp="1"/>
          </p:cNvSpPr>
          <p:nvPr>
            <p:ph type="sldNum" sz="quarter" idx="12"/>
          </p:nvPr>
        </p:nvSpPr>
        <p:spPr/>
        <p:txBody>
          <a:bodyPr/>
          <a:lstStyle/>
          <a:p>
            <a:fld id="{68EF1E39-104F-4E97-B164-5D14ACF90041}" type="slidenum">
              <a:rPr lang="en-US" smtClean="0"/>
              <a:t>4</a:t>
            </a:fld>
            <a:endParaRPr lang="en-US"/>
          </a:p>
        </p:txBody>
      </p:sp>
      <p:sp>
        <p:nvSpPr>
          <p:cNvPr id="4" name="TextBox 3">
            <a:extLst>
              <a:ext uri="{FF2B5EF4-FFF2-40B4-BE49-F238E27FC236}">
                <a16:creationId xmlns:a16="http://schemas.microsoft.com/office/drawing/2014/main" id="{6DE22B32-07BF-939A-3F50-3C01CFC81F44}"/>
              </a:ext>
            </a:extLst>
          </p:cNvPr>
          <p:cNvSpPr txBox="1"/>
          <p:nvPr/>
        </p:nvSpPr>
        <p:spPr>
          <a:xfrm>
            <a:off x="209004" y="618309"/>
            <a:ext cx="11329851" cy="5234959"/>
          </a:xfrm>
          <a:prstGeom prst="rect">
            <a:avLst/>
          </a:prstGeom>
          <a:noFill/>
        </p:spPr>
        <p:txBody>
          <a:bodyPr wrap="square">
            <a:spAutoFit/>
          </a:bodyPr>
          <a:lstStyle/>
          <a:p>
            <a:pPr marR="0" lvl="1">
              <a:lnSpc>
                <a:spcPct val="107000"/>
              </a:lnSpc>
              <a:spcBef>
                <a:spcPts val="0"/>
              </a:spcBef>
              <a:spcAft>
                <a:spcPts val="800"/>
              </a:spcAft>
              <a:tabLst>
                <a:tab pos="914400" algn="l"/>
              </a:tabLs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To retain </a:t>
            </a:r>
            <a:r>
              <a:rPr lang="en-US" sz="2400" kern="100" dirty="0">
                <a:latin typeface="Calibri" panose="020F0502020204030204" pitchFamily="34" charset="0"/>
                <a:ea typeface="Calibri" panose="020F0502020204030204" pitchFamily="34" charset="0"/>
                <a:cs typeface="Times New Roman" panose="02020603050405020304" pitchFamily="18" charset="0"/>
              </a:rPr>
              <a:t>&amp;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attract business, foster innovation, </a:t>
            </a:r>
            <a:r>
              <a:rPr lang="en-US" sz="2400" kern="100" dirty="0">
                <a:latin typeface="Calibri" panose="020F0502020204030204" pitchFamily="34" charset="0"/>
                <a:ea typeface="Calibri" panose="020F0502020204030204" pitchFamily="34" charset="0"/>
                <a:cs typeface="Times New Roman" panose="02020603050405020304" pitchFamily="18" charset="0"/>
              </a:rPr>
              <a:t>&amp;</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community development, Texas HE must expand to meet economic </a:t>
            </a:r>
            <a:r>
              <a:rPr lang="en-US" sz="2400" kern="100" dirty="0">
                <a:latin typeface="Calibri" panose="020F0502020204030204" pitchFamily="34" charset="0"/>
                <a:ea typeface="Calibri" panose="020F0502020204030204" pitchFamily="34" charset="0"/>
                <a:cs typeface="Times New Roman" panose="02020603050405020304" pitchFamily="18" charset="0"/>
              </a:rPr>
              <a:t>&amp;</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demographic projections </a:t>
            </a:r>
            <a:r>
              <a:rPr lang="en-US" sz="2400" kern="100" dirty="0">
                <a:latin typeface="Calibri" panose="020F0502020204030204" pitchFamily="34" charset="0"/>
                <a:ea typeface="Calibri" panose="020F0502020204030204" pitchFamily="34" charset="0"/>
                <a:cs typeface="Times New Roman" panose="02020603050405020304" pitchFamily="18" charset="0"/>
              </a:rPr>
              <a:t>&amp;</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the educational goals of the state. </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tabLst>
                <a:tab pos="914400" algn="l"/>
              </a:tabLst>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The goals for building a Talent Strong Texas include:</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800"/>
              </a:spcAft>
              <a:buFont typeface="Wingdings" panose="05000000000000000000" pitchFamily="2" charset="2"/>
              <a:buChar char=""/>
              <a:tabLst>
                <a:tab pos="1371600" algn="l"/>
              </a:tabLst>
            </a:pPr>
            <a:r>
              <a:rPr lang="en-US" sz="2000" i="1" kern="100" dirty="0">
                <a:effectLst/>
                <a:latin typeface="Calibri" panose="020F0502020204030204" pitchFamily="34" charset="0"/>
                <a:ea typeface="Calibri" panose="020F0502020204030204" pitchFamily="34" charset="0"/>
                <a:cs typeface="Times New Roman" panose="02020603050405020304" pitchFamily="18" charset="0"/>
              </a:rPr>
              <a:t>60% of Texans ages 25-64 will receive a degree, certificate, or other postsecondary credential of value by 2030. </a:t>
            </a:r>
            <a:endParaRPr lang="en-US" sz="1600" i="1" kern="1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800"/>
              </a:spcAft>
              <a:buFont typeface="Wingdings" panose="05000000000000000000" pitchFamily="2" charset="2"/>
              <a:buChar char=""/>
              <a:tabLst>
                <a:tab pos="1371600" algn="l"/>
              </a:tabLst>
            </a:pPr>
            <a:r>
              <a:rPr lang="en-US" sz="2000" i="1" kern="100" dirty="0">
                <a:effectLst/>
                <a:latin typeface="Calibri" panose="020F0502020204030204" pitchFamily="34" charset="0"/>
                <a:ea typeface="Calibri" panose="020F0502020204030204" pitchFamily="34" charset="0"/>
                <a:cs typeface="Times New Roman" panose="02020603050405020304" pitchFamily="18" charset="0"/>
              </a:rPr>
              <a:t>550,000 students will complete postsecondary credentials of value each year. ("completion with purpose and value")</a:t>
            </a:r>
            <a:endParaRPr lang="en-US" sz="1600" i="1" kern="1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800"/>
              </a:spcAft>
              <a:buFont typeface="Wingdings" panose="05000000000000000000" pitchFamily="2" charset="2"/>
              <a:buChar char=""/>
              <a:tabLst>
                <a:tab pos="1371600" algn="l"/>
              </a:tabLst>
            </a:pPr>
            <a:r>
              <a:rPr lang="en-US" sz="2000" i="1" kern="100" dirty="0">
                <a:effectLst/>
                <a:latin typeface="Calibri" panose="020F0502020204030204" pitchFamily="34" charset="0"/>
                <a:ea typeface="Calibri" panose="020F0502020204030204" pitchFamily="34" charset="0"/>
                <a:cs typeface="Times New Roman" panose="02020603050405020304" pitchFamily="18" charset="0"/>
              </a:rPr>
              <a:t>95% of students will graduate with no undergraduate student debt or manageable levels of debt in relation to their potential earnings. </a:t>
            </a:r>
            <a:endParaRPr lang="en-US" sz="1600" i="1" kern="1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800"/>
              </a:spcAft>
              <a:buFont typeface="Wingdings" panose="05000000000000000000" pitchFamily="2" charset="2"/>
              <a:buChar char=""/>
              <a:tabLst>
                <a:tab pos="1371600" algn="l"/>
              </a:tabLst>
            </a:pPr>
            <a:r>
              <a:rPr lang="en-US" sz="2000" i="1" kern="100" dirty="0">
                <a:effectLst/>
                <a:latin typeface="Calibri" panose="020F0502020204030204" pitchFamily="34" charset="0"/>
                <a:ea typeface="Calibri" panose="020F0502020204030204" pitchFamily="34" charset="0"/>
                <a:cs typeface="Times New Roman" panose="02020603050405020304" pitchFamily="18" charset="0"/>
              </a:rPr>
              <a:t>Increase of $1 billion in annual private and federal research and development expenditures by 2030 </a:t>
            </a:r>
            <a:endParaRPr lang="en-US" sz="1600" i="1" kern="1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800"/>
              </a:spcAft>
              <a:buFont typeface="Wingdings" panose="05000000000000000000" pitchFamily="2" charset="2"/>
              <a:buChar char=""/>
              <a:tabLst>
                <a:tab pos="1371600" algn="l"/>
              </a:tabLst>
            </a:pPr>
            <a:r>
              <a:rPr lang="en-US" sz="2000" i="1" kern="100" dirty="0">
                <a:effectLst/>
                <a:latin typeface="Calibri" panose="020F0502020204030204" pitchFamily="34" charset="0"/>
                <a:ea typeface="Calibri" panose="020F0502020204030204" pitchFamily="34" charset="0"/>
                <a:cs typeface="Times New Roman" panose="02020603050405020304" pitchFamily="18" charset="0"/>
              </a:rPr>
              <a:t>7,500 research doctorates awarded annually by Texas institutions of higher Ed. </a:t>
            </a:r>
            <a:endParaRPr lang="en-US" sz="16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582435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451</TotalTime>
  <Words>1117</Words>
  <Application>Microsoft Office PowerPoint</Application>
  <PresentationFormat>Widescreen</PresentationFormat>
  <Paragraphs>76</Paragraphs>
  <Slides>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Courier New</vt:lpstr>
      <vt:lpstr>Wingdings</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Glaser, David</dc:creator>
  <cp:lastModifiedBy>Glaser, David</cp:lastModifiedBy>
  <cp:revision>1</cp:revision>
  <dcterms:created xsi:type="dcterms:W3CDTF">2024-04-23T17:21:45Z</dcterms:created>
  <dcterms:modified xsi:type="dcterms:W3CDTF">2024-04-24T00:53:40Z</dcterms:modified>
</cp:coreProperties>
</file>